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B0713D-722C-4B4F-A5E6-AA22E836734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6F201D-97AC-4CE7-88B3-1DC2B471909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E73C32-48E2-447D-A806-D38AFBED8B4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3EBFDD4-2532-43C9-99FF-464335EB5A9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ECED023-8D5E-4403-B037-CBA370D1D01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BFD1313-E0B9-441B-BD7C-382615BC6B7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6C2A93-7DC8-4967-BF86-67B1CC03740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D6F3C80-C2D6-4F4D-83A4-7E7A430200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6FF79F-C5D0-4CC5-9C19-145C17FDB08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139789D-7A38-4D76-BB09-D343E874BC3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A127DB2-223F-4682-BA0E-A0C818BE28B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92F0DCC-0EB6-4668-B5F3-FBE901FACE1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31E7FE1-610C-486C-AE42-A26B81F8959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EEFA4FE-2E98-4182-AC4D-8252B8E2DD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85A378C-B8DF-46C2-9066-09C536C6433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7966536-95C8-4E98-9528-EF815FE89B5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0EBADD2-B88C-4608-984C-BDA497F4A8C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0986EF-BA04-43E5-8106-0176067D61C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2A05FC-A085-4215-A053-C178F1045F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6ECFF0-F5F9-4BFC-B521-BA3B86F21A9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DA4F3C9-791F-42C6-9E8A-A9B5A1BE121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4090C6E-F5F8-4226-972A-35BC2966EE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7097D9-F65B-4285-A2F4-29C6C1D667C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D6593BB-1114-49BB-9FF2-6C4451995E1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AF8AD34-250A-47C0-A401-86AF35492D44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4801E81-B705-40D1-8316-477EC093BCE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modes/" TargetMode="External"/><Relationship Id="rId7" Type="http://schemas.openxmlformats.org/officeDocument/2006/relationships/hyperlink" Target="https://pytorch.org/tutorials/beginner/blitz/neural_networks_tutorial.html" TargetMode="External"/><Relationship Id="rId2" Type="http://schemas.openxmlformats.org/officeDocument/2006/relationships/hyperlink" Target="https://www.kaggle.com/datasets/kapitanov/hagrid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ytorch.org/tutorials/intermediate/flask_rest_api_tutorial.html" TargetMode="External"/><Relationship Id="rId5" Type="http://schemas.openxmlformats.org/officeDocument/2006/relationships/hyperlink" Target="https://pytorch.org/docs/stable/index.html" TargetMode="External"/><Relationship Id="rId4" Type="http://schemas.openxmlformats.org/officeDocument/2006/relationships/hyperlink" Target="https://www.freecodecamp.org/news/how-to-detect-objects-in-images-using-yolov8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03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3" name="Content Placeholder 4" descr="A person wearing sunglasses and a blue shirt&#10;&#10;Description automatically generated"/>
          <p:cNvPicPr/>
          <p:nvPr/>
        </p:nvPicPr>
        <p:blipFill>
          <a:blip r:embed="rId2"/>
          <a:srcRect r="2290"/>
          <a:stretch/>
        </p:blipFill>
        <p:spPr>
          <a:xfrm>
            <a:off x="3136320" y="0"/>
            <a:ext cx="4978800" cy="3401280"/>
          </a:xfrm>
          <a:prstGeom prst="rect">
            <a:avLst/>
          </a:prstGeom>
          <a:ln w="0">
            <a:noFill/>
          </a:ln>
        </p:spPr>
      </p:pic>
      <p:sp>
        <p:nvSpPr>
          <p:cNvPr id="84" name="Picture 4"/>
          <p:cNvSpPr/>
          <p:nvPr/>
        </p:nvSpPr>
        <p:spPr>
          <a:xfrm>
            <a:off x="7381800" y="3456360"/>
            <a:ext cx="4809960" cy="3401280"/>
          </a:xfrm>
          <a:custGeom>
            <a:avLst/>
            <a:gdLst>
              <a:gd name="textAreaLeft" fmla="*/ 0 w 4809960"/>
              <a:gd name="textAreaRight" fmla="*/ 4810320 w 4809960"/>
              <a:gd name="textAreaTop" fmla="*/ 0 h 3401280"/>
              <a:gd name="textAreaBottom" fmla="*/ 3401640 h 3401280"/>
            </a:gdLst>
            <a:ahLst/>
            <a:cxnLst/>
            <a:rect l="textAreaLeft" t="textAreaTop" r="textAreaRight" b="textAreaBottom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</p:txBody>
      </p:sp>
      <p:sp>
        <p:nvSpPr>
          <p:cNvPr id="85" name="Picture 6"/>
          <p:cNvSpPr/>
          <p:nvPr/>
        </p:nvSpPr>
        <p:spPr>
          <a:xfrm>
            <a:off x="3189600" y="3456360"/>
            <a:ext cx="4925160" cy="3401280"/>
          </a:xfrm>
          <a:custGeom>
            <a:avLst/>
            <a:gdLst>
              <a:gd name="textAreaLeft" fmla="*/ 0 w 4925160"/>
              <a:gd name="textAreaRight" fmla="*/ 4925520 w 4925160"/>
              <a:gd name="textAreaTop" fmla="*/ 0 h 3401280"/>
              <a:gd name="textAreaBottom" fmla="*/ 3401640 h 3401280"/>
            </a:gdLst>
            <a:ahLst/>
            <a:cxnLst/>
            <a:rect l="textAreaLeft" t="textAreaTop" r="textAreaRight" b="textAreaBottom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</p:txBody>
      </p:sp>
      <p:sp>
        <p:nvSpPr>
          <p:cNvPr id="86" name="Freeform: Shape 1038"/>
          <p:cNvSpPr/>
          <p:nvPr/>
        </p:nvSpPr>
        <p:spPr>
          <a:xfrm>
            <a:off x="0" y="0"/>
            <a:ext cx="3945600" cy="6857640"/>
          </a:xfrm>
          <a:custGeom>
            <a:avLst/>
            <a:gdLst>
              <a:gd name="textAreaLeft" fmla="*/ 0 w 3945600"/>
              <a:gd name="textAreaRight" fmla="*/ 3945960 w 394560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760" dist="3816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7" name="Freeform: Shape 1040"/>
          <p:cNvSpPr/>
          <p:nvPr/>
        </p:nvSpPr>
        <p:spPr>
          <a:xfrm>
            <a:off x="0" y="0"/>
            <a:ext cx="3936240" cy="6857640"/>
          </a:xfrm>
          <a:custGeom>
            <a:avLst/>
            <a:gdLst>
              <a:gd name="textAreaLeft" fmla="*/ 0 w 3936240"/>
              <a:gd name="textAreaRight" fmla="*/ 3936600 w 393624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48200" y="685800"/>
            <a:ext cx="28069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Team 8:</a:t>
            </a:r>
            <a:br>
              <a:rPr sz="2800"/>
            </a:b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Tetris with Hand-Gestures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Rectangle 1042"/>
          <p:cNvSpPr/>
          <p:nvPr/>
        </p:nvSpPr>
        <p:spPr>
          <a:xfrm>
            <a:off x="0" y="1005840"/>
            <a:ext cx="127800" cy="6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Rectangle 1044"/>
          <p:cNvSpPr/>
          <p:nvPr/>
        </p:nvSpPr>
        <p:spPr>
          <a:xfrm>
            <a:off x="438840" y="2089800"/>
            <a:ext cx="2834280" cy="18000"/>
          </a:xfrm>
          <a:prstGeom prst="rect">
            <a:avLst/>
          </a:prstGeom>
          <a:solidFill>
            <a:srgbClr val="D5D5D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TextBox 5"/>
          <p:cNvSpPr/>
          <p:nvPr/>
        </p:nvSpPr>
        <p:spPr>
          <a:xfrm>
            <a:off x="448200" y="2258640"/>
            <a:ext cx="2806920" cy="392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Arial"/>
              </a:rPr>
              <a:t>Oguzhan Cesur,	</a:t>
            </a:r>
            <a:endParaRPr lang="en-US" sz="17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Arial"/>
              </a:rPr>
              <a:t>Ozan Tanriverdi, </a:t>
            </a:r>
            <a:endParaRPr lang="en-US" sz="17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Arial"/>
              </a:rPr>
              <a:t>Sarp Cagin Erdogan, </a:t>
            </a:r>
            <a:endParaRPr lang="en-US" sz="17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Arial"/>
              </a:rPr>
              <a:t>Turker Han</a:t>
            </a:r>
            <a:endParaRPr lang="en-US" sz="17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</p:txBody>
      </p:sp>
      <p:sp>
        <p:nvSpPr>
          <p:cNvPr id="92" name="Picture 8"/>
          <p:cNvSpPr/>
          <p:nvPr/>
        </p:nvSpPr>
        <p:spPr>
          <a:xfrm>
            <a:off x="7404480" y="0"/>
            <a:ext cx="4787280" cy="3401280"/>
          </a:xfrm>
          <a:custGeom>
            <a:avLst/>
            <a:gdLst>
              <a:gd name="textAreaLeft" fmla="*/ 0 w 4787280"/>
              <a:gd name="textAreaRight" fmla="*/ 4787640 w 4787280"/>
              <a:gd name="textAreaTop" fmla="*/ 0 h 3401280"/>
              <a:gd name="textAreaBottom" fmla="*/ 3401640 h 3401280"/>
            </a:gdLst>
            <a:ahLst/>
            <a:cxnLst/>
            <a:rect l="textAreaLeft" t="textAreaTop" r="textAreaRight" b="textAreaBottom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Project Demonstration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2023-07-20 07-13-04">
            <a:hlinkClick r:id="" action="ppaction://media"/>
            <a:extLst>
              <a:ext uri="{FF2B5EF4-FFF2-40B4-BE49-F238E27FC236}">
                <a16:creationId xmlns:a16="http://schemas.microsoft.com/office/drawing/2014/main" id="{CF12B0A2-D1BE-19E4-E1F4-F7C6084F5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8900" y="137160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Lessons Learned &amp; Moving Forward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Should have tested on a designated testing dataset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more appealing frontend for the game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Exporting the model in Onnx format and integrating the model into the frontend to perform the inference on the client-side</a:t>
            </a:r>
          </a:p>
          <a:p>
            <a:pPr marL="864000" lvl="1" indent="0">
              <a:lnSpc>
                <a:spcPct val="90000"/>
              </a:lnSpc>
              <a:spcBef>
                <a:spcPts val="1134"/>
              </a:spcBef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→ Lower latency in the game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Shuffling the dataset in pre-processing (since the training dataset was created by concatenating the gesture datasets)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Rule-based gesture classification from landmarks for comparison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Sources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hlinkClick r:id="rId2"/>
              </a:rPr>
              <a:t>https://www.kaggle.com/datasets/kapitanov/hagrid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hlinkClick r:id="rId3"/>
              </a:rPr>
              <a:t>https://docs.ultralytics.com/modes/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hlinkClick r:id="rId4"/>
              </a:rPr>
              <a:t>https://www.freecodecamp.org/news/how-to-detect-objects-in-images-using-yolov8/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hlinkClick r:id="rId5"/>
              </a:rPr>
              <a:t>https://pytorch.org/docs/stable/index.html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hlinkClick r:id="rId6"/>
              </a:rPr>
              <a:t>https://pytorch.org/tutorials/intermediate/flask_rest_api_tutorial.html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hlinkClick r:id="rId7"/>
              </a:rPr>
              <a:t>https://pytorch.org/tutorials/beginner/blitz/neural_networks_tutorial.html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https://blog.paperspace.com/how-to-implement-a-yolo-object-detector-in-pytorch/</a:t>
            </a:r>
          </a:p>
        </p:txBody>
      </p:sp>
      <p:sp>
        <p:nvSpPr>
          <p:cNvPr id="132" name="Title 4"/>
          <p:cNvSpPr/>
          <p:nvPr/>
        </p:nvSpPr>
        <p:spPr>
          <a:xfrm>
            <a:off x="838080" y="31860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Q&amp;A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</a:rPr>
              <a:t>Thanks for your attention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</a:rPr>
              <a:t>Any questions?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The Design Decisions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1049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Compromise between available datasets and hand gesture which seem suitable for Tetris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HaGRID - HAnd Gesture Recognition Image Dataset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716GB, 552,992 FullHD RGB Images divided into 18 classes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"bboxes", "landmarks", "labels", "leading_hand"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Chosen gestures for the game: 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“like”, “dislike”, “thumbs-up-left”, “thumbs-up-right”</a:t>
            </a: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7896600" y="4398840"/>
            <a:ext cx="1371600" cy="181620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95"/>
          <p:cNvPicPr/>
          <p:nvPr/>
        </p:nvPicPr>
        <p:blipFill>
          <a:blip r:embed="rId3"/>
          <a:stretch/>
        </p:blipFill>
        <p:spPr>
          <a:xfrm>
            <a:off x="10024200" y="4451400"/>
            <a:ext cx="1371600" cy="176364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7" descr="HaGRID Dataset | Papers With Code"/>
          <p:cNvPicPr/>
          <p:nvPr/>
        </p:nvPicPr>
        <p:blipFill>
          <a:blip r:embed="rId4"/>
          <a:srcRect l="1302" r="22245"/>
          <a:stretch/>
        </p:blipFill>
        <p:spPr>
          <a:xfrm>
            <a:off x="8001000" y="228600"/>
            <a:ext cx="3991680" cy="267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Model Design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9" name="Content Placeholder 8"/>
          <p:cNvGrpSpPr/>
          <p:nvPr/>
        </p:nvGrpSpPr>
        <p:grpSpPr>
          <a:xfrm>
            <a:off x="838080" y="1825560"/>
            <a:ext cx="10791720" cy="4350960"/>
            <a:chOff x="838080" y="1825560"/>
            <a:chExt cx="10791720" cy="4350960"/>
          </a:xfrm>
        </p:grpSpPr>
        <p:sp>
          <p:nvSpPr>
            <p:cNvPr id="100" name="Rectangle 99"/>
            <p:cNvSpPr/>
            <p:nvPr/>
          </p:nvSpPr>
          <p:spPr>
            <a:xfrm>
              <a:off x="838080" y="1825560"/>
              <a:ext cx="10515240" cy="435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C9211E">
                    <a:alpha val="0"/>
                  </a:srgbClr>
                </a:solidFill>
                <a:latin typeface="Arial"/>
              </a:endParaRPr>
            </a:p>
          </p:txBody>
        </p:sp>
        <p:sp>
          <p:nvSpPr>
            <p:cNvPr id="101" name="Rectangle: Rounded Corners 100"/>
            <p:cNvSpPr/>
            <p:nvPr/>
          </p:nvSpPr>
          <p:spPr>
            <a:xfrm>
              <a:off x="847440" y="3172680"/>
              <a:ext cx="2761920" cy="165708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70640" tIns="170640" rIns="122040" bIns="170640" numCol="1" spcCol="144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  <a:tabLst>
                  <a:tab pos="0" algn="l"/>
                </a:tabLst>
              </a:pPr>
              <a:r>
                <a:rPr lang="en-US" sz="3200" b="0" strike="noStrike" spc="-1">
                  <a:solidFill>
                    <a:schemeClr val="lt1"/>
                  </a:solidFill>
                  <a:latin typeface="Arial"/>
                </a:rPr>
                <a:t>Object Detection</a:t>
              </a:r>
              <a:endParaRPr lang="en-US" sz="3200" b="0" strike="noStrike" spc="-1">
                <a:solidFill>
                  <a:srgbClr val="C9211E">
                    <a:alpha val="0"/>
                  </a:srgbClr>
                </a:solidFill>
                <a:latin typeface="Arial"/>
              </a:endParaRPr>
            </a:p>
          </p:txBody>
        </p:sp>
        <p:sp>
          <p:nvSpPr>
            <p:cNvPr id="102" name="Arrow: Right 101"/>
            <p:cNvSpPr/>
            <p:nvPr/>
          </p:nvSpPr>
          <p:spPr>
            <a:xfrm>
              <a:off x="3886200" y="3658680"/>
              <a:ext cx="585360" cy="684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numCol="1" spcCol="1440" anchor="ctr">
              <a:noAutofit/>
            </a:bodyPr>
            <a:lstStyle/>
            <a:p>
              <a:endParaRPr lang="en-US" sz="26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" name="Rectangle: Rounded Corners 102"/>
            <p:cNvSpPr/>
            <p:nvPr/>
          </p:nvSpPr>
          <p:spPr>
            <a:xfrm>
              <a:off x="4714920" y="3172680"/>
              <a:ext cx="2761920" cy="165708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hueOff val="-3379271"/>
                <a:satOff val="-8710"/>
                <a:lumOff val="-5883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70640" tIns="170640" rIns="122040" bIns="170640" numCol="1" spcCol="144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  <a:tabLst>
                  <a:tab pos="0" algn="l"/>
                </a:tabLst>
              </a:pPr>
              <a:r>
                <a:rPr lang="en-US" sz="3200" b="0" strike="noStrike" spc="-1">
                  <a:solidFill>
                    <a:schemeClr val="lt1"/>
                  </a:solidFill>
                  <a:latin typeface="Arial"/>
                </a:rPr>
                <a:t>Landmark Regression</a:t>
              </a:r>
              <a:endParaRPr lang="en-US" sz="3200" b="0" strike="noStrike" spc="-1">
                <a:solidFill>
                  <a:srgbClr val="C9211E">
                    <a:alpha val="0"/>
                  </a:srgbClr>
                </a:solidFill>
                <a:latin typeface="Arial"/>
              </a:endParaRPr>
            </a:p>
          </p:txBody>
        </p:sp>
        <p:sp>
          <p:nvSpPr>
            <p:cNvPr id="104" name="Arrow: Right 103"/>
            <p:cNvSpPr/>
            <p:nvPr/>
          </p:nvSpPr>
          <p:spPr>
            <a:xfrm>
              <a:off x="7753320" y="3658680"/>
              <a:ext cx="585360" cy="684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5">
                <a:hueOff val="-6758543"/>
                <a:satOff val="-17419"/>
                <a:lumOff val="-11765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numCol="1" spcCol="1440" anchor="ctr">
              <a:noAutofit/>
            </a:bodyPr>
            <a:lstStyle/>
            <a:p>
              <a:endParaRPr lang="en-US" sz="26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8582040" y="3172680"/>
              <a:ext cx="3047760" cy="165708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hueOff val="-6758543"/>
                <a:satOff val="-17419"/>
                <a:lumOff val="-11765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70640" tIns="170640" rIns="122040" bIns="170640" numCol="1" spcCol="144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  <a:tabLst>
                  <a:tab pos="0" algn="l"/>
                </a:tabLst>
              </a:pPr>
              <a:r>
                <a:rPr lang="en-US" sz="3200" b="0" strike="noStrike" spc="-1" dirty="0">
                  <a:solidFill>
                    <a:schemeClr val="lt1"/>
                  </a:solidFill>
                  <a:latin typeface="Arial"/>
                </a:rPr>
                <a:t>Gesture Classification</a:t>
              </a:r>
              <a:endParaRPr lang="en-US" sz="3200" b="0" strike="noStrike" spc="-1" dirty="0">
                <a:solidFill>
                  <a:srgbClr val="C9211E">
                    <a:alpha val="0"/>
                  </a:srgbClr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Challenges of the Project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Real-time gameplay → low inference time is a must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Dealing with the huge amount of data: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Being cautious with the planned pre-processing steps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Optimal use of the data set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Connecting the three models with each other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Avoiding the same move to be registered for multiple time windows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Initial Idea: Two classes for the moves: number gestures and action gestures</a:t>
            </a:r>
          </a:p>
          <a:p>
            <a:pPr marL="864000" lvl="1" indent="0">
              <a:lnSpc>
                <a:spcPct val="90000"/>
              </a:lnSpc>
              <a:spcBef>
                <a:spcPts val="1134"/>
              </a:spcBef>
              <a:buNone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→ Drawback: Less fluent gameplay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2 of the selected gestures not available in the dataset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0">
              <a:lnSpc>
                <a:spcPct val="90000"/>
              </a:lnSpc>
              <a:spcBef>
                <a:spcPts val="1134"/>
              </a:spcBef>
              <a:buNone/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Pre-Processing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2"/>
          <a:srcRect t="31573" r="28076"/>
          <a:stretch/>
        </p:blipFill>
        <p:spPr>
          <a:xfrm>
            <a:off x="4536000" y="2277000"/>
            <a:ext cx="2743200" cy="348372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109"/>
          <p:cNvPicPr/>
          <p:nvPr/>
        </p:nvPicPr>
        <p:blipFill>
          <a:blip r:embed="rId3"/>
          <a:srcRect l="29996" b="26672"/>
          <a:stretch/>
        </p:blipFill>
        <p:spPr>
          <a:xfrm>
            <a:off x="622080" y="3017520"/>
            <a:ext cx="3493080" cy="274320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110"/>
          <p:cNvPicPr/>
          <p:nvPr/>
        </p:nvPicPr>
        <p:blipFill>
          <a:blip r:embed="rId4"/>
          <a:srcRect r="31579" b="36843"/>
          <a:stretch/>
        </p:blipFill>
        <p:spPr>
          <a:xfrm>
            <a:off x="7689960" y="3017880"/>
            <a:ext cx="3962160" cy="274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Arrow: Right 111"/>
          <p:cNvSpPr/>
          <p:nvPr/>
        </p:nvSpPr>
        <p:spPr>
          <a:xfrm>
            <a:off x="4572000" y="3429000"/>
            <a:ext cx="2743200" cy="457200"/>
          </a:xfrm>
          <a:prstGeom prst="right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</p:txBody>
      </p:sp>
      <p:pic>
        <p:nvPicPr>
          <p:cNvPr id="113" name="Picture 112"/>
          <p:cNvPicPr/>
          <p:nvPr/>
        </p:nvPicPr>
        <p:blipFill>
          <a:blip r:embed="rId2"/>
          <a:srcRect t="31573" r="28076"/>
          <a:stretch/>
        </p:blipFill>
        <p:spPr>
          <a:xfrm>
            <a:off x="1251000" y="235440"/>
            <a:ext cx="2514600" cy="319356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113"/>
          <p:cNvPicPr/>
          <p:nvPr/>
        </p:nvPicPr>
        <p:blipFill>
          <a:blip r:embed="rId3"/>
          <a:srcRect l="29996" b="26672"/>
          <a:stretch/>
        </p:blipFill>
        <p:spPr>
          <a:xfrm>
            <a:off x="7772400" y="228600"/>
            <a:ext cx="3493080" cy="274320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114"/>
          <p:cNvPicPr/>
          <p:nvPr/>
        </p:nvPicPr>
        <p:blipFill>
          <a:blip r:embed="rId4"/>
          <a:srcRect r="24900" b="20845"/>
          <a:stretch/>
        </p:blipFill>
        <p:spPr>
          <a:xfrm>
            <a:off x="8001000" y="3537000"/>
            <a:ext cx="3199680" cy="295128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115"/>
          <p:cNvPicPr/>
          <p:nvPr/>
        </p:nvPicPr>
        <p:blipFill>
          <a:blip r:embed="rId5"/>
          <a:srcRect r="12398" b="29995"/>
          <a:stretch/>
        </p:blipFill>
        <p:spPr>
          <a:xfrm>
            <a:off x="986400" y="3603960"/>
            <a:ext cx="2980800" cy="2953440"/>
          </a:xfrm>
          <a:prstGeom prst="rect">
            <a:avLst/>
          </a:prstGeom>
          <a:ln w="0">
            <a:noFill/>
          </a:ln>
        </p:spPr>
      </p:pic>
      <p:sp>
        <p:nvSpPr>
          <p:cNvPr id="117" name="Oval 116"/>
          <p:cNvSpPr/>
          <p:nvPr/>
        </p:nvSpPr>
        <p:spPr>
          <a:xfrm>
            <a:off x="2743200" y="457200"/>
            <a:ext cx="457200" cy="457200"/>
          </a:xfrm>
          <a:prstGeom prst="ellipse">
            <a:avLst/>
          </a:prstGeom>
          <a:noFill/>
          <a:ln w="5472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360" tIns="72360" rIns="117360" bIns="72360" anchor="ctr">
            <a:noAutofit/>
          </a:bodyPr>
          <a:lstStyle/>
          <a:p>
            <a:endParaRPr lang="en-US" sz="18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8121600" y="1828800"/>
            <a:ext cx="457200" cy="457200"/>
          </a:xfrm>
          <a:prstGeom prst="ellipse">
            <a:avLst/>
          </a:prstGeom>
          <a:noFill/>
          <a:ln w="5472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360" tIns="72360" rIns="117360" bIns="72360" anchor="ctr">
            <a:noAutofit/>
          </a:bodyPr>
          <a:lstStyle/>
          <a:p>
            <a:endParaRPr lang="en-US" sz="1800" b="0" strike="noStrike" spc="-1">
              <a:solidFill>
                <a:srgbClr val="C9211E">
                  <a:alpha val="0"/>
                </a:srgb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200" b="0" strike="noStrike" spc="-1">
                <a:solidFill>
                  <a:srgbClr val="000000"/>
                </a:solidFill>
                <a:latin typeface="Arial"/>
                <a:ea typeface="Calibri"/>
              </a:rPr>
              <a:t>Models</a:t>
            </a:r>
            <a:endParaRPr lang="en-US" sz="5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1) Object (Hand) Detection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yolov8n – model (not pre-trained)</a:t>
            </a: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2) Landmark Regression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Feature Extraction: CNN with Max-Pooling layers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Regression Head: Linear Layers 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Returns the landmark coordinates</a:t>
            </a: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3) Gesture Classification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Small network with only linear layers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Softmax at the end for the probabilities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Mapping to the list of gestures</a:t>
            </a:r>
          </a:p>
        </p:txBody>
      </p:sp>
      <p:pic>
        <p:nvPicPr>
          <p:cNvPr id="121" name="Picture 120"/>
          <p:cNvPicPr/>
          <p:nvPr/>
        </p:nvPicPr>
        <p:blipFill>
          <a:blip r:embed="rId2"/>
          <a:srcRect r="22327"/>
          <a:stretch/>
        </p:blipFill>
        <p:spPr>
          <a:xfrm>
            <a:off x="7315200" y="1143000"/>
            <a:ext cx="4505760" cy="4114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Model Training &amp; Testing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914760" y="18288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Training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Preparing the training dataset as a single directory and a single annotation (.json) file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Training the models separately on the same training data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 startAt="2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Testing</a:t>
            </a:r>
          </a:p>
          <a:p>
            <a:pPr marL="429840" indent="-3200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Testing each model separately</a:t>
            </a:r>
          </a:p>
          <a:p>
            <a:pPr marL="429840" indent="-3200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After the implementation of the whole inference pipeline → Gesture predictions for image inputs</a:t>
            </a:r>
          </a:p>
          <a:p>
            <a:pPr marL="429840" indent="-3200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Testing on camera inputs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Calibri"/>
              </a:rPr>
              <a:t>Deployment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914760" y="18288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Incoming perfect drawing on the whiteboard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Words>476</Words>
  <Application>Microsoft Office PowerPoint</Application>
  <PresentationFormat>Widescreen</PresentationFormat>
  <Paragraphs>71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StarSymbol</vt:lpstr>
      <vt:lpstr>Symbol</vt:lpstr>
      <vt:lpstr>Times New Roman</vt:lpstr>
      <vt:lpstr>Wingdings</vt:lpstr>
      <vt:lpstr>Office Theme</vt:lpstr>
      <vt:lpstr>Office Theme</vt:lpstr>
      <vt:lpstr>Team 8: Tetris with Hand-Gestures</vt:lpstr>
      <vt:lpstr>The Design Decisions</vt:lpstr>
      <vt:lpstr>Model Design</vt:lpstr>
      <vt:lpstr>Challenges of the Project</vt:lpstr>
      <vt:lpstr>Pre-Processing</vt:lpstr>
      <vt:lpstr>PowerPoint Presentation</vt:lpstr>
      <vt:lpstr>Models</vt:lpstr>
      <vt:lpstr>Model Training &amp; Testing</vt:lpstr>
      <vt:lpstr>Deployment</vt:lpstr>
      <vt:lpstr>Project Demonstration</vt:lpstr>
      <vt:lpstr>Lessons Learned &amp; Moving Forward</vt:lpstr>
      <vt:lpstr>Sources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Gesture-Controlled Tetris:  Merging Traditional Gaming with Advanced Machine Learning</dc:title>
  <dc:subject/>
  <dc:creator>Oguzhan Cesur</dc:creator>
  <dc:description/>
  <cp:lastModifiedBy>Oguzhan Cesur</cp:lastModifiedBy>
  <cp:revision>4</cp:revision>
  <dcterms:created xsi:type="dcterms:W3CDTF">2023-07-18T14:51:26Z</dcterms:created>
  <dcterms:modified xsi:type="dcterms:W3CDTF">2023-07-20T08:54:03Z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12</vt:i4>
  </property>
</Properties>
</file>